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80" r:id="rId2"/>
    <p:sldId id="844" r:id="rId3"/>
    <p:sldId id="2141414082" r:id="rId4"/>
    <p:sldId id="2141414083" r:id="rId5"/>
    <p:sldId id="2141414084" r:id="rId6"/>
    <p:sldId id="272" r:id="rId7"/>
    <p:sldId id="2141414073" r:id="rId8"/>
    <p:sldId id="263" r:id="rId9"/>
    <p:sldId id="283" r:id="rId10"/>
    <p:sldId id="273" r:id="rId11"/>
    <p:sldId id="274" r:id="rId12"/>
    <p:sldId id="266" r:id="rId13"/>
    <p:sldId id="284" r:id="rId14"/>
    <p:sldId id="2141414074" r:id="rId15"/>
    <p:sldId id="265" r:id="rId16"/>
    <p:sldId id="280" r:id="rId17"/>
    <p:sldId id="2141414075" r:id="rId18"/>
    <p:sldId id="281" r:id="rId19"/>
    <p:sldId id="278" r:id="rId20"/>
    <p:sldId id="2141414076" r:id="rId21"/>
    <p:sldId id="2141414077" r:id="rId22"/>
    <p:sldId id="2141414078" r:id="rId23"/>
    <p:sldId id="282" r:id="rId24"/>
    <p:sldId id="277" r:id="rId25"/>
    <p:sldId id="21414140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15"/>
    <p:restoredTop sz="94655"/>
  </p:normalViewPr>
  <p:slideViewPr>
    <p:cSldViewPr snapToGrid="0">
      <p:cViewPr varScale="1">
        <p:scale>
          <a:sx n="52" d="100"/>
          <a:sy n="52" d="100"/>
        </p:scale>
        <p:origin x="216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0A1D-13CA-C227-BABE-D4626BAB7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AB3A89-3DFE-DAB4-DBA5-6EC385C45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9F449-06A3-E406-9113-165CBFDF9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F359C-BD1E-F153-DF2E-06FBB4C5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E5154-166A-B6A2-9516-28A438D0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7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B58E-684F-1B38-8208-2B049CC80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E3CBB-ECC4-3232-0E2E-DFBB1776C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D9D43-02EB-34AF-8340-3F6990F6D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6EBB5-9544-0B6C-7F06-5D915F05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4DA-1DE5-F7F7-8224-EAF3F0F9D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4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BF701E-12C5-D528-E4BA-BAFE73293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FA1B4-59E5-8D75-E76F-2FD70229D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80F59-0AD8-BF25-0F90-4D843AEB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E1F2B-607B-1002-FDD8-F032986D2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C9E3F-08B2-F8A2-107B-F635B980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35E90-E6F0-8D12-8CB1-EB71312A9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FC607-BA9B-8E6B-E093-3390A4770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7C8BC-7028-EB98-B5F7-8CECD479D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80C05-9D7F-8BFD-2E7B-053BCE5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33685-3F6A-6B56-F056-2601B829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9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FFC8-386F-BCF1-E933-44ABDBE49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1B473-2E13-F411-0C5C-5B967FFAA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F2D71-9D46-2526-AFA1-296FD7EC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013F9-5C8B-B98D-DCD1-455C79238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C6952-0C9D-7C54-040D-862E485E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EC47-47C0-BA78-FB50-840E0945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71732-3619-E3D7-565A-8D4F68BFD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2B0B0-18E8-167C-4474-A5151C8BA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2783C-90C9-B28E-0914-7B7AF85D0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A1C64-3B4D-9A45-3C3C-6F82CFA85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FAF2D-0EC8-627A-0A76-43311842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8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B2415-9E24-A7BA-CF1D-365D7EF9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372BF-1951-267E-41FE-2EA2BEE7B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4DAD6-384A-CF21-196F-B0CF3B198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837311-5466-7165-8470-E03EF5B88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EF792-9808-6822-D891-F6766F2E2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4D2F0-DC7B-3EE9-9CDA-2021A8746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A0C4BA-A499-DF9E-C7EE-8C177C80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B96B19-80B8-24B6-BE15-9C2A8E963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0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D0D81-10C6-3065-BDF2-CADAC47B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56BAA-EEFE-8098-9E05-893753F2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D450A-836B-EBE2-1533-6BCEB1582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7CFD9-0117-C037-009B-D48C9D7C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6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12A9-A524-FE24-3DE5-6025353C3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00DC14-9FBB-56D7-40F0-DB22B3C5F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2140D-5286-139C-FAC3-4A4D81B7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FD70-D1F3-FAC0-A570-A680356FD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938F3-A651-7BCA-B7BE-2017ADAE8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070FF-5922-C2D2-B10D-2C5C53E06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7F0DD-498F-A8F6-2DFD-D50664CA8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AE63E-585B-9E9B-CDEF-DCAFEE8F6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9436E-B7AB-AA78-CFC1-4EFFA3FF0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9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83AB7-0BB0-AE54-BFD2-F0E38FE2B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EFDC6-C89D-BE18-2DA3-7E0F7CA91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36820-3A1F-160D-275A-6354A354A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B8116-4E75-3F57-011B-4CA0C1229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9AB64-B17A-742B-8431-9203E8858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2B8F7-E2E1-1EA6-2904-225C3421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2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02A1-DFF2-F88A-DC9E-7D9474E9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B1150-CC6D-5DD2-8E53-D97B108A6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1E64-9787-88BD-70C5-22C8BA8C1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3DDCCD-49B3-BF4A-BB87-9912E1795E8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B17EF-90FE-C47A-4404-695CC1B6E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7E30-D05C-8DDB-714F-777D6CB4F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E849C0-406B-3A4D-B44B-31470CBE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8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926C6E-80E4-354E-8F3B-2B069F97E83C}"/>
              </a:ext>
            </a:extLst>
          </p:cNvPr>
          <p:cNvSpPr txBox="1"/>
          <p:nvPr/>
        </p:nvSpPr>
        <p:spPr>
          <a:xfrm>
            <a:off x="2913033" y="3676066"/>
            <a:ext cx="9086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1" dirty="0"/>
              <a:t>Citation:</a:t>
            </a:r>
          </a:p>
          <a:p>
            <a:r>
              <a:rPr lang="en-CA" sz="2400" i="1" dirty="0"/>
              <a:t>”For leadership in developing new fundamental principal and theories related to life in universe as per FLOGEN Sustainability Framework in the environmental, economic and social points of view”.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74D84-7282-1F4A-B0E5-0806E4D8EC4A}"/>
              </a:ext>
            </a:extLst>
          </p:cNvPr>
          <p:cNvSpPr txBox="1"/>
          <p:nvPr/>
        </p:nvSpPr>
        <p:spPr>
          <a:xfrm>
            <a:off x="5023408" y="58366"/>
            <a:ext cx="7201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Life 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Universe</a:t>
            </a:r>
            <a:r>
              <a:rPr lang="en-US" sz="3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3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ward</a:t>
            </a:r>
            <a:endParaRPr lang="en-US" sz="3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2800" dirty="0"/>
              <a:t>An Award in honor of the lifetime achievements of Prof. Didier Queloz, 2019 Nobel Laureate in Physics, and his distinguished work related to Life in the Universe. </a:t>
            </a:r>
            <a:br>
              <a:rPr lang="en-US" sz="2800" dirty="0"/>
            </a:br>
            <a:endParaRPr lang="en-CA" sz="2600" dirty="0"/>
          </a:p>
        </p:txBody>
      </p:sp>
      <p:pic>
        <p:nvPicPr>
          <p:cNvPr id="3" name="Picture 2" descr="A picture containing text, scale&#10;&#10;Description automatically generated">
            <a:extLst>
              <a:ext uri="{FF2B5EF4-FFF2-40B4-BE49-F238E27FC236}">
                <a16:creationId xmlns:a16="http://schemas.microsoft.com/office/drawing/2014/main" id="{8F87145D-EA88-0EC4-2DF8-0A990F5EBC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2773" r="24174" b="8896"/>
          <a:stretch/>
        </p:blipFill>
        <p:spPr>
          <a:xfrm>
            <a:off x="0" y="0"/>
            <a:ext cx="2824134" cy="6858000"/>
          </a:xfrm>
          <a:prstGeom prst="rect">
            <a:avLst/>
          </a:prstGeom>
        </p:spPr>
      </p:pic>
      <p:pic>
        <p:nvPicPr>
          <p:cNvPr id="2" name="Didier P. Queloz.png" descr="Didier P. Queloz.png">
            <a:extLst>
              <a:ext uri="{FF2B5EF4-FFF2-40B4-BE49-F238E27FC236}">
                <a16:creationId xmlns:a16="http://schemas.microsoft.com/office/drawing/2014/main" id="{41352016-31CC-C4EB-694A-A72160279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133" y="0"/>
            <a:ext cx="2199275" cy="24513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126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83E27-5BF9-4EFD-A324-699C45E6D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142" y="432143"/>
            <a:ext cx="3431629" cy="5168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2332E-08AB-47DB-8487-6CC2FFBD8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734" y="1135904"/>
            <a:ext cx="2322777" cy="3468925"/>
          </a:xfrm>
          <a:prstGeom prst="rect">
            <a:avLst/>
          </a:prstGeom>
        </p:spPr>
      </p:pic>
      <p:pic>
        <p:nvPicPr>
          <p:cNvPr id="14" name="Picture 12" descr="gdp 2">
            <a:extLst>
              <a:ext uri="{FF2B5EF4-FFF2-40B4-BE49-F238E27FC236}">
                <a16:creationId xmlns:a16="http://schemas.microsoft.com/office/drawing/2014/main" id="{211C25FA-B7A3-43D8-BD44-234F0A7F4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64008"/>
          <a:stretch/>
        </p:blipFill>
        <p:spPr bwMode="auto">
          <a:xfrm>
            <a:off x="1092396" y="1135904"/>
            <a:ext cx="2501036" cy="344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96905-5375-4719-8725-7DAA0C1308F3}"/>
              </a:ext>
            </a:extLst>
          </p:cNvPr>
          <p:cNvSpPr txBox="1"/>
          <p:nvPr/>
        </p:nvSpPr>
        <p:spPr>
          <a:xfrm>
            <a:off x="1876926" y="4740442"/>
            <a:ext cx="128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Price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A1D47-5BFD-4278-A544-1FDFECE0DBD1}"/>
              </a:ext>
            </a:extLst>
          </p:cNvPr>
          <p:cNvSpPr txBox="1"/>
          <p:nvPr/>
        </p:nvSpPr>
        <p:spPr>
          <a:xfrm>
            <a:off x="8396831" y="4780911"/>
            <a:ext cx="189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UCL, 1988-2000</a:t>
            </a:r>
          </a:p>
        </p:txBody>
      </p:sp>
    </p:spTree>
    <p:extLst>
      <p:ext uri="{BB962C8B-B14F-4D97-AF65-F5344CB8AC3E}">
        <p14:creationId xmlns:p14="http://schemas.microsoft.com/office/powerpoint/2010/main" val="2843824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0B9645-7BDA-4C4E-A6EC-F2CB93EEE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74" b="63162"/>
          <a:stretch/>
        </p:blipFill>
        <p:spPr>
          <a:xfrm>
            <a:off x="377070" y="2686639"/>
            <a:ext cx="3713848" cy="2526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2DA59F-C932-4FF0-9214-881D771B07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92" t="1" b="46254"/>
          <a:stretch/>
        </p:blipFill>
        <p:spPr>
          <a:xfrm>
            <a:off x="4208161" y="2732990"/>
            <a:ext cx="2520224" cy="37905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E1E172-F138-4807-A5D0-2D686DA00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52" b="61649"/>
          <a:stretch/>
        </p:blipFill>
        <p:spPr>
          <a:xfrm>
            <a:off x="381784" y="102912"/>
            <a:ext cx="3704420" cy="2630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3FCA70-8989-4B22-994E-F4A3986B42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95" r="11820" b="63299"/>
          <a:stretch/>
        </p:blipFill>
        <p:spPr>
          <a:xfrm>
            <a:off x="4151645" y="159472"/>
            <a:ext cx="2576740" cy="2516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24D27D-7396-4F41-A95D-778E33FDEC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040" b="63436"/>
          <a:stretch/>
        </p:blipFill>
        <p:spPr>
          <a:xfrm>
            <a:off x="6952091" y="151116"/>
            <a:ext cx="3657286" cy="2507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C05E7-8201-4976-92CE-D0B4755B4460}"/>
              </a:ext>
            </a:extLst>
          </p:cNvPr>
          <p:cNvSpPr txBox="1"/>
          <p:nvPr/>
        </p:nvSpPr>
        <p:spPr>
          <a:xfrm>
            <a:off x="1246704" y="5518484"/>
            <a:ext cx="197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Family trips, 1990’s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C67166-32E0-44D9-8803-69CCF969D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091" y="2732990"/>
            <a:ext cx="3736072" cy="262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5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2070064_52">
            <a:extLst>
              <a:ext uri="{FF2B5EF4-FFF2-40B4-BE49-F238E27FC236}">
                <a16:creationId xmlns:a16="http://schemas.microsoft.com/office/drawing/2014/main" id="{8E941E2B-898D-434C-96A9-41D7C806B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1"/>
          <a:stretch>
            <a:fillRect/>
          </a:stretch>
        </p:blipFill>
        <p:spPr bwMode="auto">
          <a:xfrm>
            <a:off x="4527883" y="853280"/>
            <a:ext cx="7263063" cy="452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66D1C3-A485-46C6-A7EA-F89706E63489}"/>
              </a:ext>
            </a:extLst>
          </p:cNvPr>
          <p:cNvSpPr txBox="1"/>
          <p:nvPr/>
        </p:nvSpPr>
        <p:spPr>
          <a:xfrm>
            <a:off x="625641" y="4365365"/>
            <a:ext cx="3750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Crystallography Research Group, 2008</a:t>
            </a:r>
          </a:p>
        </p:txBody>
      </p:sp>
      <p:pic>
        <p:nvPicPr>
          <p:cNvPr id="4" name="Picture 23" descr="C:\Users\nross\Documents\Department\Crystallography\CRI pictures\2070064_54.jpg">
            <a:extLst>
              <a:ext uri="{FF2B5EF4-FFF2-40B4-BE49-F238E27FC236}">
                <a16:creationId xmlns:a16="http://schemas.microsoft.com/office/drawing/2014/main" id="{545AA11A-929F-44FB-8FCF-B10913BD7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3" y="853280"/>
            <a:ext cx="4297680" cy="28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81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7E68B0-359A-4121-8AE7-AE818699E9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00" y="698631"/>
            <a:ext cx="7387427" cy="4924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3C7AD-8BA6-4840-A87C-0BF49DF845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/>
          <a:stretch/>
        </p:blipFill>
        <p:spPr>
          <a:xfrm>
            <a:off x="393030" y="3161106"/>
            <a:ext cx="3434512" cy="2462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F9FB10-0C73-4EA2-ADEF-9C4504D47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0" y="698631"/>
            <a:ext cx="3378365" cy="22522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C4EAE3-B1E2-4090-AB4B-EF0452DC9963}"/>
              </a:ext>
            </a:extLst>
          </p:cNvPr>
          <p:cNvSpPr txBox="1"/>
          <p:nvPr/>
        </p:nvSpPr>
        <p:spPr>
          <a:xfrm>
            <a:off x="3216442" y="5911516"/>
            <a:ext cx="392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Crystallography Group Xmas Party, 2009</a:t>
            </a:r>
          </a:p>
        </p:txBody>
      </p:sp>
    </p:spTree>
    <p:extLst>
      <p:ext uri="{BB962C8B-B14F-4D97-AF65-F5344CB8AC3E}">
        <p14:creationId xmlns:p14="http://schemas.microsoft.com/office/powerpoint/2010/main" val="275951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A197B3-9B8F-4ABA-A879-C1DCFE7C4792}"/>
              </a:ext>
            </a:extLst>
          </p:cNvPr>
          <p:cNvSpPr txBox="1"/>
          <p:nvPr/>
        </p:nvSpPr>
        <p:spPr>
          <a:xfrm>
            <a:off x="534940" y="4164612"/>
            <a:ext cx="2389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Associate Dean, College of Science, 2003- 2012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0784D-D101-4B79-AAF0-8151E5FE3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1" y="1878612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EA2C2-24B9-4520-BF81-97D67ED9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228" y="629649"/>
            <a:ext cx="7586087" cy="5348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C20803-2F61-48B2-9EBB-7E784AF11FD3}"/>
              </a:ext>
            </a:extLst>
          </p:cNvPr>
          <p:cNvSpPr txBox="1"/>
          <p:nvPr/>
        </p:nvSpPr>
        <p:spPr>
          <a:xfrm>
            <a:off x="4924926" y="6124077"/>
            <a:ext cx="5175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Dean Lay Nam Chang and the College of Science Staff</a:t>
            </a:r>
          </a:p>
        </p:txBody>
      </p:sp>
    </p:spTree>
    <p:extLst>
      <p:ext uri="{BB962C8B-B14F-4D97-AF65-F5344CB8AC3E}">
        <p14:creationId xmlns:p14="http://schemas.microsoft.com/office/powerpoint/2010/main" val="3728641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0BD5B-A6F5-4AC2-BA22-762FBBB6A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006" y="483197"/>
            <a:ext cx="3223268" cy="5163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90C116-1106-499E-A46D-2F2258E46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164"/>
          <a:stretch/>
        </p:blipFill>
        <p:spPr>
          <a:xfrm>
            <a:off x="826586" y="483197"/>
            <a:ext cx="5568959" cy="5163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1589E-BD9F-4471-9BBE-03CE444F1D84}"/>
              </a:ext>
            </a:extLst>
          </p:cNvPr>
          <p:cNvSpPr txBox="1"/>
          <p:nvPr/>
        </p:nvSpPr>
        <p:spPr>
          <a:xfrm>
            <a:off x="2610220" y="5933281"/>
            <a:ext cx="565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Experiments at Rutherford Appleton Laboratory, UK, 2012</a:t>
            </a:r>
          </a:p>
        </p:txBody>
      </p:sp>
    </p:spTree>
    <p:extLst>
      <p:ext uri="{BB962C8B-B14F-4D97-AF65-F5344CB8AC3E}">
        <p14:creationId xmlns:p14="http://schemas.microsoft.com/office/powerpoint/2010/main" val="314683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113A0E-7538-4031-A10D-4643B64966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3" r="20838" b="7603"/>
          <a:stretch/>
        </p:blipFill>
        <p:spPr>
          <a:xfrm>
            <a:off x="236621" y="252663"/>
            <a:ext cx="3474720" cy="3860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28AA63-92CD-4A0E-B815-0B9E7BCD5285}"/>
              </a:ext>
            </a:extLst>
          </p:cNvPr>
          <p:cNvSpPr txBox="1"/>
          <p:nvPr/>
        </p:nvSpPr>
        <p:spPr>
          <a:xfrm>
            <a:off x="236621" y="4459329"/>
            <a:ext cx="3691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Head of Department of Geosciences, </a:t>
            </a:r>
          </a:p>
          <a:p>
            <a:pPr algn="ctr"/>
            <a:r>
              <a:rPr lang="en-US" dirty="0"/>
              <a:t>2012-2017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048B73-47DA-475B-919A-753294697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2574" r="12573"/>
          <a:stretch/>
        </p:blipFill>
        <p:spPr>
          <a:xfrm>
            <a:off x="4268804" y="252663"/>
            <a:ext cx="3840480" cy="5935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CFCA2-D0C3-49D8-8E37-E2C60EDE43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41" y="252662"/>
            <a:ext cx="3332747" cy="33327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59468A-E63B-43B9-BE80-7AA09CC9F4B7}"/>
              </a:ext>
            </a:extLst>
          </p:cNvPr>
          <p:cNvSpPr txBox="1"/>
          <p:nvPr/>
        </p:nvSpPr>
        <p:spPr>
          <a:xfrm>
            <a:off x="8666747" y="3812998"/>
            <a:ext cx="285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Jerry Gibbs, Joan Campbell and Pat Meagher, 2017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84E47A-A095-409D-B2F9-2371F9C2EE4B}"/>
              </a:ext>
            </a:extLst>
          </p:cNvPr>
          <p:cNvSpPr txBox="1"/>
          <p:nvPr/>
        </p:nvSpPr>
        <p:spPr>
          <a:xfrm>
            <a:off x="5398167" y="6236005"/>
            <a:ext cx="176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Alex visit in 2017</a:t>
            </a:r>
          </a:p>
        </p:txBody>
      </p:sp>
    </p:spTree>
    <p:extLst>
      <p:ext uri="{BB962C8B-B14F-4D97-AF65-F5344CB8AC3E}">
        <p14:creationId xmlns:p14="http://schemas.microsoft.com/office/powerpoint/2010/main" val="1199661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1CDE4E-0AB3-4AA8-99CB-8C6FAE696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8" t="19649" r="44824"/>
          <a:stretch/>
        </p:blipFill>
        <p:spPr>
          <a:xfrm>
            <a:off x="2132484" y="499975"/>
            <a:ext cx="2726284" cy="53208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4B4FC7-8741-458F-B931-E9C94D6E17FD}"/>
              </a:ext>
            </a:extLst>
          </p:cNvPr>
          <p:cNvSpPr txBox="1"/>
          <p:nvPr/>
        </p:nvSpPr>
        <p:spPr>
          <a:xfrm>
            <a:off x="3495626" y="5988692"/>
            <a:ext cx="453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Visit with Jerry Gibbs in Maine, 2015 and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38FEE-6C71-4D85-B1A1-E18723C2F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4489" y="1165088"/>
            <a:ext cx="5320897" cy="399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3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AB3327-9AA2-4603-8D78-4EB4E40A5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r="3611"/>
          <a:stretch/>
        </p:blipFill>
        <p:spPr>
          <a:xfrm rot="5400000">
            <a:off x="2447925" y="552450"/>
            <a:ext cx="57912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2A26C-7C6D-4C20-A2CA-AA753A116351}"/>
              </a:ext>
            </a:extLst>
          </p:cNvPr>
          <p:cNvSpPr txBox="1"/>
          <p:nvPr/>
        </p:nvSpPr>
        <p:spPr>
          <a:xfrm>
            <a:off x="1609725" y="6174343"/>
            <a:ext cx="809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 visit with the </a:t>
            </a:r>
            <a:r>
              <a:rPr lang="en-US" dirty="0" err="1"/>
              <a:t>Hochellas</a:t>
            </a:r>
            <a:r>
              <a:rPr lang="en-US" dirty="0"/>
              <a:t> – Mike, Barb, Katherine, Michael Jr. and Abby and Coco</a:t>
            </a:r>
          </a:p>
        </p:txBody>
      </p:sp>
    </p:spTree>
    <p:extLst>
      <p:ext uri="{BB962C8B-B14F-4D97-AF65-F5344CB8AC3E}">
        <p14:creationId xmlns:p14="http://schemas.microsoft.com/office/powerpoint/2010/main" val="269553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221015-360B-4850-BDED-44975CB4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085" y="447566"/>
            <a:ext cx="4591050" cy="59628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58539D-7C71-48F3-B9F3-37C2ED23923B}"/>
              </a:ext>
            </a:extLst>
          </p:cNvPr>
          <p:cNvGrpSpPr>
            <a:grpSpLocks noChangeAspect="1"/>
          </p:cNvGrpSpPr>
          <p:nvPr/>
        </p:nvGrpSpPr>
        <p:grpSpPr>
          <a:xfrm>
            <a:off x="1352391" y="447566"/>
            <a:ext cx="4023360" cy="5345771"/>
            <a:chOff x="3755140" y="571621"/>
            <a:chExt cx="4514251" cy="6019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BBF6C4-02C0-4054-A648-FEA88640C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140" y="571621"/>
              <a:ext cx="4514251" cy="6019001"/>
            </a:xfrm>
            <a:prstGeom prst="rect">
              <a:avLst/>
            </a:prstGeom>
          </p:spPr>
        </p:pic>
        <p:pic>
          <p:nvPicPr>
            <p:cNvPr id="13" name="Picture 2" descr="Oak Ridge National Laboratory">
              <a:extLst>
                <a:ext uri="{FF2B5EF4-FFF2-40B4-BE49-F238E27FC236}">
                  <a16:creationId xmlns:a16="http://schemas.microsoft.com/office/drawing/2014/main" id="{42AAA49C-C6FF-48A5-B812-06AF428BA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140" y="6019252"/>
              <a:ext cx="4514251" cy="571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3ED9C2A-E85C-4AE0-9CBB-3634AAB9F8A9}"/>
              </a:ext>
            </a:extLst>
          </p:cNvPr>
          <p:cNvSpPr txBox="1"/>
          <p:nvPr/>
        </p:nvSpPr>
        <p:spPr>
          <a:xfrm>
            <a:off x="1485582" y="5886450"/>
            <a:ext cx="397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Experiments with Sasha Kolesnikov 2017</a:t>
            </a:r>
          </a:p>
        </p:txBody>
      </p:sp>
    </p:spTree>
    <p:extLst>
      <p:ext uri="{BB962C8B-B14F-4D97-AF65-F5344CB8AC3E}">
        <p14:creationId xmlns:p14="http://schemas.microsoft.com/office/powerpoint/2010/main" val="5167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2636"/>
            <a:ext cx="12003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Industrial Processing Summit</a:t>
            </a:r>
            <a:endParaRPr lang="en-CA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890" y="765889"/>
            <a:ext cx="10959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STARS: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4427" y="6288978"/>
            <a:ext cx="11697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/>
              <a:t>  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FLOGEN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STARS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3295" y="5805939"/>
            <a:ext cx="1023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600" b="1" i="0" u="none" strike="no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LIFE IN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3600" b="1" i="0" u="none" strike="no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NIVERSE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3600" b="1" i="0" u="none" strike="no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WARD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71DD05BE-A46E-5E6B-17AC-4A5781838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2" y="1844720"/>
            <a:ext cx="3175000" cy="3968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BD9A0C-7221-89D1-4D86-720604092709}"/>
              </a:ext>
            </a:extLst>
          </p:cNvPr>
          <p:cNvSpPr/>
          <p:nvPr/>
        </p:nvSpPr>
        <p:spPr>
          <a:xfrm>
            <a:off x="3210136" y="1844720"/>
            <a:ext cx="89818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Nancy L. Ross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CA" sz="44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</a:t>
            </a:r>
            <a:endParaRPr lang="en-C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CA" sz="4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Tech, </a:t>
            </a:r>
            <a:r>
              <a:rPr lang="en-CA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</a:p>
          <a:p>
            <a:pPr algn="ctr"/>
            <a:endParaRPr lang="en-US" sz="3600" b="1" dirty="0">
              <a:solidFill>
                <a:srgbClr val="0000FF"/>
              </a:solidFill>
            </a:endParaRPr>
          </a:p>
          <a:p>
            <a:pPr algn="ctr"/>
            <a:r>
              <a:rPr lang="en-US" sz="3600" b="1" dirty="0">
                <a:solidFill>
                  <a:srgbClr val="0000FF"/>
                </a:solidFill>
              </a:rPr>
              <a:t>Field: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Geochemistry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C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0012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F2CFFE-A9E0-4B62-80D3-971F9F57D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58" y="200526"/>
            <a:ext cx="8229600" cy="6172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3F542F-F80A-49C5-A3B8-41B831B4C634}"/>
              </a:ext>
            </a:extLst>
          </p:cNvPr>
          <p:cNvSpPr/>
          <p:nvPr/>
        </p:nvSpPr>
        <p:spPr>
          <a:xfrm>
            <a:off x="2518611" y="6372726"/>
            <a:ext cx="7804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Pompeii with students in the 2022 Geosciences Study Abroad Program</a:t>
            </a:r>
          </a:p>
        </p:txBody>
      </p:sp>
    </p:spTree>
    <p:extLst>
      <p:ext uri="{BB962C8B-B14F-4D97-AF65-F5344CB8AC3E}">
        <p14:creationId xmlns:p14="http://schemas.microsoft.com/office/powerpoint/2010/main" val="2715536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281B2F-51A5-485B-B53A-FCB04E0A6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7320" y="900136"/>
            <a:ext cx="5303520" cy="3984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55155E-5CC5-44BB-B7FB-85613322B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545" y="900136"/>
            <a:ext cx="5303522" cy="39845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D56674-8200-47A8-9D41-2F5AD3357915}"/>
              </a:ext>
            </a:extLst>
          </p:cNvPr>
          <p:cNvSpPr txBox="1"/>
          <p:nvPr/>
        </p:nvSpPr>
        <p:spPr>
          <a:xfrm>
            <a:off x="1820778" y="5799221"/>
            <a:ext cx="306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rim of Vesuvius, Italy, 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06CFA5-1258-4BD1-AE32-45613A9ABAC3}"/>
              </a:ext>
            </a:extLst>
          </p:cNvPr>
          <p:cNvSpPr txBox="1"/>
          <p:nvPr/>
        </p:nvSpPr>
        <p:spPr>
          <a:xfrm>
            <a:off x="6424408" y="5799221"/>
            <a:ext cx="2376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Paestum, Italy, 2022 </a:t>
            </a:r>
          </a:p>
        </p:txBody>
      </p:sp>
    </p:spTree>
    <p:extLst>
      <p:ext uri="{BB962C8B-B14F-4D97-AF65-F5344CB8AC3E}">
        <p14:creationId xmlns:p14="http://schemas.microsoft.com/office/powerpoint/2010/main" val="80034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4E2A9-9CEA-4F7F-971B-01C6B4400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5369" y="1037693"/>
            <a:ext cx="5394960" cy="4046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1D04B4-E9CC-4115-BBCA-57DF96967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21" y="363323"/>
            <a:ext cx="6400800" cy="480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ADB1D-41F0-4B95-A14A-727906363C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3" r="5716" b="14886"/>
          <a:stretch/>
        </p:blipFill>
        <p:spPr>
          <a:xfrm rot="5400000">
            <a:off x="9258099" y="1020749"/>
            <a:ext cx="3362325" cy="2047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FB6184-7C01-4577-B78D-D567C69F2F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19957" r="30789" b="25193"/>
          <a:stretch/>
        </p:blipFill>
        <p:spPr>
          <a:xfrm>
            <a:off x="4343399" y="4256302"/>
            <a:ext cx="3216041" cy="2238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FED4F1-929A-4642-AE8A-4510EBBEB17F}"/>
              </a:ext>
            </a:extLst>
          </p:cNvPr>
          <p:cNvSpPr txBox="1"/>
          <p:nvPr/>
        </p:nvSpPr>
        <p:spPr>
          <a:xfrm>
            <a:off x="7843075" y="5375489"/>
            <a:ext cx="3279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One-eyed </a:t>
            </a:r>
            <a:r>
              <a:rPr lang="en-US" dirty="0" err="1"/>
              <a:t>Impy</a:t>
            </a:r>
            <a:r>
              <a:rPr lang="en-US" dirty="0"/>
              <a:t> (aka “Zoom Cat”)</a:t>
            </a:r>
          </a:p>
          <a:p>
            <a:pPr algn="ctr"/>
            <a:r>
              <a:rPr lang="en-US" dirty="0"/>
              <a:t>and Boo </a:t>
            </a:r>
            <a:r>
              <a:rPr lang="en-US" dirty="0" err="1"/>
              <a:t>Boo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974ABB-B6EB-4966-AB21-BA3A8784B306}"/>
              </a:ext>
            </a:extLst>
          </p:cNvPr>
          <p:cNvSpPr txBox="1"/>
          <p:nvPr/>
        </p:nvSpPr>
        <p:spPr>
          <a:xfrm>
            <a:off x="1226818" y="5895474"/>
            <a:ext cx="195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Department visitor</a:t>
            </a:r>
          </a:p>
        </p:txBody>
      </p:sp>
    </p:spTree>
    <p:extLst>
      <p:ext uri="{BB962C8B-B14F-4D97-AF65-F5344CB8AC3E}">
        <p14:creationId xmlns:p14="http://schemas.microsoft.com/office/powerpoint/2010/main" val="145244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64C74-693F-4C2B-86F6-407ED9C67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1198" y="299256"/>
            <a:ext cx="7680960" cy="5770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0804A6-C0AD-4DDB-BBD7-FAD275FC6639}"/>
              </a:ext>
            </a:extLst>
          </p:cNvPr>
          <p:cNvSpPr/>
          <p:nvPr/>
        </p:nvSpPr>
        <p:spPr>
          <a:xfrm>
            <a:off x="3929347" y="6189412"/>
            <a:ext cx="4027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Hiking on </a:t>
            </a:r>
            <a:r>
              <a:rPr lang="en-US" dirty="0" err="1"/>
              <a:t>Haleakalā</a:t>
            </a:r>
            <a:r>
              <a:rPr lang="en-US" dirty="0"/>
              <a:t> volcano, Maui, 2022 </a:t>
            </a:r>
          </a:p>
        </p:txBody>
      </p:sp>
    </p:spTree>
    <p:extLst>
      <p:ext uri="{BB962C8B-B14F-4D97-AF65-F5344CB8AC3E}">
        <p14:creationId xmlns:p14="http://schemas.microsoft.com/office/powerpoint/2010/main" val="2160332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E454C2-8142-4BDA-A1E0-24659FBD9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864" y="220397"/>
            <a:ext cx="7620000" cy="5895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DA7DD3-AAFD-4298-808B-631235417C6A}"/>
              </a:ext>
            </a:extLst>
          </p:cNvPr>
          <p:cNvSpPr/>
          <p:nvPr/>
        </p:nvSpPr>
        <p:spPr>
          <a:xfrm>
            <a:off x="3227636" y="6212124"/>
            <a:ext cx="4999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Six Virginia Tech faculty elected AAAS Fellows, 2024</a:t>
            </a:r>
          </a:p>
        </p:txBody>
      </p:sp>
    </p:spTree>
    <p:extLst>
      <p:ext uri="{BB962C8B-B14F-4D97-AF65-F5344CB8AC3E}">
        <p14:creationId xmlns:p14="http://schemas.microsoft.com/office/powerpoint/2010/main" val="339512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A82DE-A622-486C-AA99-3B5466AF4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62" y="815470"/>
            <a:ext cx="3555905" cy="353757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6CCEF0-8F8A-47E0-9155-B802B1892DBA}"/>
              </a:ext>
            </a:extLst>
          </p:cNvPr>
          <p:cNvSpPr txBox="1"/>
          <p:nvPr/>
        </p:nvSpPr>
        <p:spPr>
          <a:xfrm>
            <a:off x="1386213" y="4496138"/>
            <a:ext cx="2952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2024 Roebling Medalist, </a:t>
            </a:r>
          </a:p>
          <a:p>
            <a:pPr algn="ctr"/>
            <a:r>
              <a:rPr lang="en-US" sz="1600" i="1" dirty="0"/>
              <a:t>Mineralogical Society of America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FDEF4-62E8-4296-9BD9-5A468AFF3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463" y="1402427"/>
            <a:ext cx="2987299" cy="2042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17CFFB-DACA-45EE-9615-F26FC1B538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61" t="11158" r="14474" b="6642"/>
          <a:stretch/>
        </p:blipFill>
        <p:spPr>
          <a:xfrm>
            <a:off x="4754750" y="586234"/>
            <a:ext cx="3803713" cy="4869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F7D095-D6BA-4256-91B1-A1BA0F363F60}"/>
              </a:ext>
            </a:extLst>
          </p:cNvPr>
          <p:cNvSpPr txBox="1"/>
          <p:nvPr/>
        </p:nvSpPr>
        <p:spPr>
          <a:xfrm>
            <a:off x="9357756" y="3706709"/>
            <a:ext cx="1388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mineral</a:t>
            </a:r>
          </a:p>
          <a:p>
            <a:r>
              <a:rPr lang="en-US" dirty="0" err="1"/>
              <a:t>Nancyrossite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6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6AD96-9213-2397-026F-D2F3FCAC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Nancy Ross receiving the International Life in Universe Award from Dr. Florian Kongoli at FLOGEN SIPS 2024</a:t>
            </a:r>
            <a:br>
              <a:rPr lang="en-CA" sz="2800" dirty="0"/>
            </a:br>
            <a:endParaRPr lang="en-US" sz="2800" dirty="0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6AD0053-1236-E49A-2ABE-4469F3BC3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174067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89CF5-07F6-6960-DC8B-FE01C7942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Florian Kongoli congratulating Dr. Nancy Ross during the FLOGEN SIPS 2024 award ceremony</a:t>
            </a:r>
            <a:br>
              <a:rPr lang="en-CA" sz="2800" dirty="0"/>
            </a:br>
            <a:endParaRPr lang="en-US" sz="2800" dirty="0"/>
          </a:p>
        </p:txBody>
      </p:sp>
      <p:pic>
        <p:nvPicPr>
          <p:cNvPr id="5" name="Content Placeholder 4" descr="A person and person shaking hands on a stage&#10;&#10;Description automatically generated">
            <a:extLst>
              <a:ext uri="{FF2B5EF4-FFF2-40B4-BE49-F238E27FC236}">
                <a16:creationId xmlns:a16="http://schemas.microsoft.com/office/drawing/2014/main" id="{D5D4698D-B7E0-57E8-4CB9-CF82D98F3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311219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48512-8340-654A-D4BA-58E9C41B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Nancy Ross delivering an acceptance speech during the FLOGEN SIPS 2024 award ceremony</a:t>
            </a:r>
            <a:br>
              <a:rPr lang="en-CA" sz="2800" dirty="0"/>
            </a:br>
            <a:endParaRPr lang="en-US" sz="2800" dirty="0"/>
          </a:p>
        </p:txBody>
      </p:sp>
      <p:pic>
        <p:nvPicPr>
          <p:cNvPr id="5" name="Content Placeholder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F7DD7EF2-CB8F-79A6-76AA-E97EF66DB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285195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AE75-C66A-499E-8C1E-5C3CADE0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Days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5F37EC-AAA0-496B-B0BA-AA03FF6AF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415364" y="1825625"/>
            <a:ext cx="3361272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CDB4C-AA31-4884-AF68-C51FC68D3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12" b="68522"/>
          <a:stretch/>
        </p:blipFill>
        <p:spPr>
          <a:xfrm>
            <a:off x="9179980" y="1744045"/>
            <a:ext cx="2173819" cy="2158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2A958B-A486-4ECF-905C-BC81879855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94" b="68522"/>
          <a:stretch/>
        </p:blipFill>
        <p:spPr>
          <a:xfrm>
            <a:off x="6050253" y="1744045"/>
            <a:ext cx="3129385" cy="2158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19C35C-59C1-4140-A447-B554E06D13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12" b="66873"/>
          <a:stretch/>
        </p:blipFill>
        <p:spPr>
          <a:xfrm>
            <a:off x="4098932" y="3926091"/>
            <a:ext cx="2173820" cy="2271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1A2A1D-EC83-40F3-ABF4-61BB3AB9C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12" b="66873"/>
          <a:stretch/>
        </p:blipFill>
        <p:spPr>
          <a:xfrm>
            <a:off x="7006159" y="3956140"/>
            <a:ext cx="2173821" cy="22718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8A93CE-DABF-4B22-B3EE-928CC674EC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012" b="68522"/>
          <a:stretch/>
        </p:blipFill>
        <p:spPr>
          <a:xfrm>
            <a:off x="3931758" y="1755727"/>
            <a:ext cx="2173821" cy="21587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A9B0E3-1AA7-426F-BB82-D525578575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335" y="1755727"/>
            <a:ext cx="31214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98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459AF543-4C30-49C3-AC2D-58F3AB2DD0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90126" y="689463"/>
            <a:ext cx="8047341" cy="5821039"/>
            <a:chOff x="1045" y="462"/>
            <a:chExt cx="5422" cy="3922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67C0314A-BADF-4660-9E57-31E10D2AD86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45" y="534"/>
              <a:ext cx="4899" cy="3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4CB7C9D9-99E2-4008-A1CE-FD533917D7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9"/>
            <a:stretch/>
          </p:blipFill>
          <p:spPr bwMode="auto">
            <a:xfrm>
              <a:off x="1045" y="462"/>
              <a:ext cx="5422" cy="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88997D-7574-43A9-A09E-6D3D731337AC}"/>
              </a:ext>
            </a:extLst>
          </p:cNvPr>
          <p:cNvSpPr txBox="1"/>
          <p:nvPr/>
        </p:nvSpPr>
        <p:spPr>
          <a:xfrm>
            <a:off x="3015916" y="211653"/>
            <a:ext cx="5658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Ross Family Reunion, Keene Valley, NY, 1984</a:t>
            </a:r>
          </a:p>
        </p:txBody>
      </p:sp>
    </p:spTree>
    <p:extLst>
      <p:ext uri="{BB962C8B-B14F-4D97-AF65-F5344CB8AC3E}">
        <p14:creationId xmlns:p14="http://schemas.microsoft.com/office/powerpoint/2010/main" val="1721819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lex ctp and gtetch">
            <a:extLst>
              <a:ext uri="{FF2B5EF4-FFF2-40B4-BE49-F238E27FC236}">
                <a16:creationId xmlns:a16="http://schemas.microsoft.com/office/drawing/2014/main" id="{62CDCCD0-81A8-40C3-9532-AE8438AF3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3" y="3544273"/>
            <a:ext cx="3017520" cy="23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2CE3CA-13A8-4B11-A970-EBBB54206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03" y="380259"/>
            <a:ext cx="3017520" cy="22766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9E7C0E-3E20-4C78-8A07-CC0C760FE4F3}"/>
              </a:ext>
            </a:extLst>
          </p:cNvPr>
          <p:cNvSpPr txBox="1"/>
          <p:nvPr/>
        </p:nvSpPr>
        <p:spPr>
          <a:xfrm>
            <a:off x="665254" y="2815293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With Andrew Putnis </a:t>
            </a:r>
          </a:p>
          <a:p>
            <a:pPr algn="ctr"/>
            <a:r>
              <a:rPr lang="en-US" sz="1600" dirty="0"/>
              <a:t>1984 IMA Meeting, Stanford, CA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F9E069-BEFE-4D35-81C8-261561BF940D}"/>
              </a:ext>
            </a:extLst>
          </p:cNvPr>
          <p:cNvSpPr txBox="1"/>
          <p:nvPr/>
        </p:nvSpPr>
        <p:spPr>
          <a:xfrm>
            <a:off x="8801849" y="5610342"/>
            <a:ext cx="2671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Hiking in the Lake District, UK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BCACDE-F5C2-4F83-A7C8-5792995AA730}"/>
              </a:ext>
            </a:extLst>
          </p:cNvPr>
          <p:cNvSpPr txBox="1"/>
          <p:nvPr/>
        </p:nvSpPr>
        <p:spPr>
          <a:xfrm>
            <a:off x="14888" y="6004072"/>
            <a:ext cx="444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Punting in Cambridge with Alex Navrotsky, Gretchen and Charlie Prewitt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7BD81-C04E-49CD-B0E6-8AEC47AF7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464" y="1363579"/>
            <a:ext cx="3804209" cy="31199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51A5C-96D4-4F33-B69C-8CD5C39B9E73}"/>
              </a:ext>
            </a:extLst>
          </p:cNvPr>
          <p:cNvSpPr txBox="1"/>
          <p:nvPr/>
        </p:nvSpPr>
        <p:spPr>
          <a:xfrm>
            <a:off x="4212229" y="4579290"/>
            <a:ext cx="3558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Nancy and Ross with Denise and Larry  Finger Alex Navrotsky and Gretchen Prewitt, 1988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983E3F-6E3E-440D-83A4-89B8678D6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73" y="2010044"/>
            <a:ext cx="4809744" cy="35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1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1CA10-5BFD-4A3F-A6BC-ADA394545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70" y="781470"/>
            <a:ext cx="4722898" cy="3893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6272D-5EF0-46EE-BF26-C094AF3AF30B}"/>
              </a:ext>
            </a:extLst>
          </p:cNvPr>
          <p:cNvSpPr txBox="1"/>
          <p:nvPr/>
        </p:nvSpPr>
        <p:spPr>
          <a:xfrm>
            <a:off x="1068300" y="4884820"/>
            <a:ext cx="4069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Bob Liebermann, Don Weidner, Charlie Prewitt</a:t>
            </a:r>
          </a:p>
          <a:p>
            <a:pPr algn="ctr"/>
            <a:r>
              <a:rPr lang="en-US" sz="1600" dirty="0"/>
              <a:t>Stony Brook, NY, 1985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5880B-E58A-4787-B405-4299391C327C}"/>
              </a:ext>
            </a:extLst>
          </p:cNvPr>
          <p:cNvSpPr txBox="1"/>
          <p:nvPr/>
        </p:nvSpPr>
        <p:spPr>
          <a:xfrm>
            <a:off x="7054638" y="4884820"/>
            <a:ext cx="3758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Ross Angel and Charlie Prewitt </a:t>
            </a:r>
          </a:p>
          <a:p>
            <a:pPr algn="ctr"/>
            <a:r>
              <a:rPr lang="en-US" sz="1600" dirty="0"/>
              <a:t> Stony Brook, NY, 1986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FC418B-CAFF-4821-BB48-4D3887BEE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40" b="63436"/>
          <a:stretch/>
        </p:blipFill>
        <p:spPr>
          <a:xfrm>
            <a:off x="6095999" y="781471"/>
            <a:ext cx="5675361" cy="389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2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401</Words>
  <Application>Microsoft Macintosh PowerPoint</Application>
  <PresentationFormat>Widescreen</PresentationFormat>
  <Paragraphs>54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Dr. Nancy Ross receiving the International Life in Universe Award from Dr. Florian Kongoli at FLOGEN SIPS 2024 </vt:lpstr>
      <vt:lpstr>Dr. Florian Kongoli congratulating Dr. Nancy Ross during the FLOGEN SIPS 2024 award ceremony </vt:lpstr>
      <vt:lpstr>Dr. Nancy Ross delivering an acceptance speech during the FLOGEN SIPS 2024 award ceremony </vt:lpstr>
      <vt:lpstr>Early Days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Teresa Bechalani</dc:creator>
  <cp:lastModifiedBy>Teresa Bechalani</cp:lastModifiedBy>
  <cp:revision>1</cp:revision>
  <dcterms:created xsi:type="dcterms:W3CDTF">2024-11-11T17:29:49Z</dcterms:created>
  <dcterms:modified xsi:type="dcterms:W3CDTF">2024-11-11T17:32:15Z</dcterms:modified>
</cp:coreProperties>
</file>